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Black"/>
      <p:bold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Black-boldItalic.fntdata"/><Relationship Id="rId14" Type="http://schemas.openxmlformats.org/officeDocument/2006/relationships/font" Target="fonts/Robo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56151bd0a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56151bd0a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5581e45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5581e45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5581e45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5581e45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4bb7ec6d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4bb7ec6d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4bb7ec6d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4bb7ec6d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bb7ec6d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4bb7ec6d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4bb7ec6d8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4bb7ec6d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56200" y="1633500"/>
            <a:ext cx="7431600" cy="133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60000" dist="76200">
              <a:srgbClr val="000000">
                <a:alpha val="5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Tackling Wildfire Land Degradation in Brazil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50" y="2966825"/>
            <a:ext cx="8915100" cy="5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6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Team</a:t>
            </a:r>
            <a:r>
              <a:rPr lang="en" sz="3000">
                <a:solidFill>
                  <a:schemeClr val="lt1"/>
                </a:solidFill>
              </a:rPr>
              <a:t> </a:t>
            </a:r>
            <a:r>
              <a:rPr lang="en" sz="3000">
                <a:solidFill>
                  <a:srgbClr val="EFB023"/>
                </a:solidFill>
              </a:rPr>
              <a:t>“Pastéis de Nata”</a:t>
            </a:r>
            <a:endParaRPr sz="3000">
              <a:solidFill>
                <a:srgbClr val="EFB02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33002" l="0" r="0" t="0"/>
          <a:stretch/>
        </p:blipFill>
        <p:spPr>
          <a:xfrm rot="1294150">
            <a:off x="6507900" y="3038400"/>
            <a:ext cx="486014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8" name="Google Shape;58;p13"/>
          <p:cNvPicPr preferRelativeResize="0"/>
          <p:nvPr/>
        </p:nvPicPr>
        <p:blipFill rotWithShape="1">
          <a:blip r:embed="rId5">
            <a:alphaModFix/>
          </a:blip>
          <a:srcRect b="0" l="-2322" r="0" t="0"/>
          <a:stretch/>
        </p:blipFill>
        <p:spPr>
          <a:xfrm>
            <a:off x="486724" y="125724"/>
            <a:ext cx="2304975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9599" y="-70424"/>
            <a:ext cx="1098875" cy="8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6025" y="88189"/>
            <a:ext cx="2304975" cy="54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5320" y="125741"/>
            <a:ext cx="1518686" cy="4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774525" y="1021975"/>
            <a:ext cx="3046500" cy="270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965475" y="2927900"/>
            <a:ext cx="3978000" cy="1702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0641775" y="61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Estatisticas fogos: CO2, custos, vidas, especies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Solucoes atuais (merda o brazuca faz atualmente)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 nao prestam pq nao tem dados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Isto leva a degradacao solos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41475" y="994550"/>
            <a:ext cx="2555100" cy="1702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88575" y="1090850"/>
            <a:ext cx="24609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Nearly </a:t>
            </a:r>
            <a:r>
              <a:rPr b="1" lang="en" sz="3900">
                <a:solidFill>
                  <a:srgbClr val="F3705A"/>
                </a:solidFill>
              </a:rPr>
              <a:t>3000</a:t>
            </a:r>
            <a:endParaRPr b="1" sz="3900">
              <a:solidFill>
                <a:srgbClr val="F370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Brazilian Amazon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February,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</a:rPr>
              <a:t>new record</a:t>
            </a:r>
            <a:endParaRPr b="1" sz="1800" u="sng">
              <a:solidFill>
                <a:schemeClr val="dk2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375" y="1248700"/>
            <a:ext cx="449275" cy="4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220375" y="2957900"/>
            <a:ext cx="2723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A734E"/>
                </a:solidFill>
              </a:rPr>
              <a:t>Amazon rainforest</a:t>
            </a:r>
            <a:endParaRPr b="1" sz="2000">
              <a:solidFill>
                <a:srgbClr val="0A734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 now emitting more </a:t>
            </a:r>
            <a:r>
              <a:rPr b="1" lang="en" sz="1700">
                <a:solidFill>
                  <a:schemeClr val="dk2"/>
                </a:solidFill>
              </a:rPr>
              <a:t>CO</a:t>
            </a:r>
            <a:r>
              <a:rPr b="1" baseline="-25000" lang="en" sz="1700">
                <a:solidFill>
                  <a:schemeClr val="dk2"/>
                </a:solidFill>
              </a:rPr>
              <a:t>2</a:t>
            </a:r>
            <a:r>
              <a:rPr lang="en" sz="1700">
                <a:solidFill>
                  <a:schemeClr val="dk2"/>
                </a:solidFill>
              </a:rPr>
              <a:t> than it absorbs - annual fire emissions reach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A734E"/>
                </a:solidFill>
              </a:rPr>
              <a:t>1.5 billion tones</a:t>
            </a:r>
            <a:endParaRPr b="1" sz="2500">
              <a:solidFill>
                <a:srgbClr val="0A734E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25" y="984775"/>
            <a:ext cx="2644575" cy="27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5896800" y="1034500"/>
            <a:ext cx="27231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Amazon forest dieback due to the fires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could cost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Brazil up to</a:t>
            </a:r>
            <a:r>
              <a:rPr b="1" lang="en" sz="1700">
                <a:solidFill>
                  <a:schemeClr val="lt1"/>
                </a:solidFill>
              </a:rPr>
              <a:t> 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$3.5 trillion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600" y="1927163"/>
            <a:ext cx="2460900" cy="27035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82475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Problem: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131550" y="1317650"/>
            <a:ext cx="24609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519575" y="3909525"/>
            <a:ext cx="1900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Pollution</a:t>
            </a:r>
            <a:endParaRPr b="1" sz="3100">
              <a:solidFill>
                <a:schemeClr val="dk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35721">
            <a:off x="5774525" y="3894425"/>
            <a:ext cx="1087124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282475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Problem</a:t>
            </a: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: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0826" l="0" r="0" t="19007"/>
          <a:stretch/>
        </p:blipFill>
        <p:spPr>
          <a:xfrm>
            <a:off x="345525" y="873100"/>
            <a:ext cx="8452951" cy="39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04775" y="1016325"/>
            <a:ext cx="2558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Addressing wildfires should go beyond fighting the flames.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840250" y="2181013"/>
            <a:ext cx="34635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Inefficient environmental and</a:t>
            </a:r>
            <a:r>
              <a:rPr b="1" lang="en" sz="2000">
                <a:solidFill>
                  <a:schemeClr val="lt1"/>
                </a:solidFill>
              </a:rPr>
              <a:t> firefighting policies, and insufficient funding.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564700" y="3305025"/>
            <a:ext cx="1947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Uninformed</a:t>
            </a:r>
            <a:r>
              <a:rPr b="1" lang="en" sz="2000">
                <a:solidFill>
                  <a:schemeClr val="lt1"/>
                </a:solidFill>
              </a:rPr>
              <a:t> decisions and lack of data analysis.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282475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Solution: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49150" y="1204850"/>
            <a:ext cx="2423100" cy="339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6111150" y="1204850"/>
            <a:ext cx="2423100" cy="339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380150" y="1204850"/>
            <a:ext cx="2423100" cy="339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758975" y="1351650"/>
            <a:ext cx="21468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Leveraging </a:t>
            </a:r>
            <a:r>
              <a:rPr b="1" lang="en" sz="2300">
                <a:solidFill>
                  <a:schemeClr val="dk2"/>
                </a:solidFill>
              </a:rPr>
              <a:t>historic data</a:t>
            </a:r>
            <a:endParaRPr b="1" sz="2300">
              <a:solidFill>
                <a:schemeClr val="dk2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36" y="2571750"/>
            <a:ext cx="1697875" cy="16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3518300" y="1400175"/>
            <a:ext cx="21468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Using a </a:t>
            </a:r>
            <a:r>
              <a:rPr b="1" lang="en" sz="2300">
                <a:solidFill>
                  <a:schemeClr val="dk2"/>
                </a:solidFill>
              </a:rPr>
              <a:t>real-time pipeline</a:t>
            </a:r>
            <a:endParaRPr b="1" sz="2300">
              <a:solidFill>
                <a:schemeClr val="dk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788" y="2763500"/>
            <a:ext cx="1601825" cy="16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6249300" y="1442450"/>
            <a:ext cx="21468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Developing </a:t>
            </a:r>
            <a:r>
              <a:rPr lang="en" sz="2300">
                <a:solidFill>
                  <a:schemeClr val="dk2"/>
                </a:solidFill>
              </a:rPr>
              <a:t>a </a:t>
            </a:r>
            <a:r>
              <a:rPr b="1" lang="en" sz="2300">
                <a:solidFill>
                  <a:schemeClr val="dk2"/>
                </a:solidFill>
              </a:rPr>
              <a:t>dashboard</a:t>
            </a:r>
            <a:endParaRPr b="1" sz="2300">
              <a:solidFill>
                <a:schemeClr val="dk2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100" y="2619775"/>
            <a:ext cx="1601825" cy="16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82475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 Dashboard: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88" y="804000"/>
            <a:ext cx="5543823" cy="39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82600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Dashboard: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63" y="796125"/>
            <a:ext cx="5543823" cy="3941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8"/>
          <p:cNvGrpSpPr/>
          <p:nvPr/>
        </p:nvGrpSpPr>
        <p:grpSpPr>
          <a:xfrm>
            <a:off x="6484723" y="976570"/>
            <a:ext cx="1083411" cy="1218375"/>
            <a:chOff x="457200" y="1095965"/>
            <a:chExt cx="2672450" cy="2672461"/>
          </a:xfrm>
        </p:grpSpPr>
        <p:pic>
          <p:nvPicPr>
            <p:cNvPr id="121" name="Google Shape;12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9950" y="2358726"/>
              <a:ext cx="1409700" cy="140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25" y="1095965"/>
              <a:ext cx="1262749" cy="1262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200" y="2109100"/>
              <a:ext cx="1262749" cy="12627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7125" y="2456602"/>
            <a:ext cx="851450" cy="85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7551126" y="1225024"/>
            <a:ext cx="108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705A"/>
                </a:solidFill>
              </a:rPr>
              <a:t>Data</a:t>
            </a:r>
            <a:endParaRPr sz="100"/>
          </a:p>
        </p:txBody>
      </p:sp>
      <p:sp>
        <p:nvSpPr>
          <p:cNvPr id="126" name="Google Shape;126;p18"/>
          <p:cNvSpPr txBox="1"/>
          <p:nvPr/>
        </p:nvSpPr>
        <p:spPr>
          <a:xfrm>
            <a:off x="7551125" y="2729025"/>
            <a:ext cx="184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705A"/>
                </a:solidFill>
              </a:rPr>
              <a:t>Prediction</a:t>
            </a:r>
            <a:endParaRPr sz="100"/>
          </a:p>
        </p:txBody>
      </p:sp>
      <p:sp>
        <p:nvSpPr>
          <p:cNvPr id="127" name="Google Shape;127;p18"/>
          <p:cNvSpPr txBox="1"/>
          <p:nvPr/>
        </p:nvSpPr>
        <p:spPr>
          <a:xfrm>
            <a:off x="7568125" y="4058675"/>
            <a:ext cx="162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705A"/>
                </a:solidFill>
              </a:rPr>
              <a:t>Proposal</a:t>
            </a:r>
            <a:endParaRPr sz="2000"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6637119" y="3569732"/>
            <a:ext cx="951299" cy="1218349"/>
            <a:chOff x="6445225" y="1710425"/>
            <a:chExt cx="1806150" cy="2313175"/>
          </a:xfrm>
        </p:grpSpPr>
        <p:pic>
          <p:nvPicPr>
            <p:cNvPr id="129" name="Google Shape;129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03700" y="1710425"/>
              <a:ext cx="647675" cy="6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8"/>
            <p:cNvSpPr/>
            <p:nvPr/>
          </p:nvSpPr>
          <p:spPr>
            <a:xfrm>
              <a:off x="7451275" y="2340425"/>
              <a:ext cx="506175" cy="947050"/>
            </a:xfrm>
            <a:custGeom>
              <a:rect b="b" l="l" r="r" t="t"/>
              <a:pathLst>
                <a:path extrusionOk="0" h="37882" w="20247">
                  <a:moveTo>
                    <a:pt x="20247" y="0"/>
                  </a:moveTo>
                  <a:cubicBezTo>
                    <a:pt x="17526" y="1306"/>
                    <a:pt x="4028" y="3484"/>
                    <a:pt x="3919" y="7838"/>
                  </a:cubicBezTo>
                  <a:cubicBezTo>
                    <a:pt x="3810" y="12192"/>
                    <a:pt x="20247" y="21119"/>
                    <a:pt x="19594" y="26126"/>
                  </a:cubicBezTo>
                  <a:cubicBezTo>
                    <a:pt x="18941" y="31133"/>
                    <a:pt x="3266" y="35923"/>
                    <a:pt x="0" y="3788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131" name="Google Shape;131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45225" y="2419350"/>
              <a:ext cx="1604250" cy="1604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19700" y="-26275"/>
            <a:ext cx="9144000" cy="577200"/>
          </a:xfrm>
          <a:prstGeom prst="rect">
            <a:avLst/>
          </a:prstGeom>
          <a:solidFill>
            <a:srgbClr val="EFB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282475" y="-26275"/>
            <a:ext cx="88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 Dashboard: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88" y="804000"/>
            <a:ext cx="5543823" cy="39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44" name="Google Shape;144;p20"/>
          <p:cNvPicPr preferRelativeResize="0"/>
          <p:nvPr/>
        </p:nvPicPr>
        <p:blipFill rotWithShape="1">
          <a:blip r:embed="rId4">
            <a:alphaModFix/>
          </a:blip>
          <a:srcRect b="0" l="-2322" r="0" t="0"/>
          <a:stretch/>
        </p:blipFill>
        <p:spPr>
          <a:xfrm>
            <a:off x="486724" y="125724"/>
            <a:ext cx="2304975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145" name="Google Shape;14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9599" y="-70424"/>
            <a:ext cx="1098875" cy="8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6025" y="88189"/>
            <a:ext cx="2304975" cy="54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320" y="125741"/>
            <a:ext cx="1518686" cy="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125" y="1902150"/>
            <a:ext cx="914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you!</a:t>
            </a:r>
            <a:endParaRPr sz="3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86725" y="3282350"/>
            <a:ext cx="5226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Team: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●"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André Gomes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Black"/>
              <a:buChar char="●"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João Costa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Black"/>
              <a:buChar char="●"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Mariana Nunes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Black"/>
              <a:buChar char="●"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Tomás Mendoça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